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271" r:id="rId2"/>
    <p:sldId id="328" r:id="rId3"/>
    <p:sldId id="256" r:id="rId4"/>
    <p:sldId id="257" r:id="rId5"/>
    <p:sldId id="258" r:id="rId6"/>
    <p:sldId id="329" r:id="rId7"/>
    <p:sldId id="259" r:id="rId8"/>
    <p:sldId id="306" r:id="rId9"/>
    <p:sldId id="272" r:id="rId10"/>
    <p:sldId id="262" r:id="rId11"/>
    <p:sldId id="273" r:id="rId12"/>
    <p:sldId id="261" r:id="rId13"/>
    <p:sldId id="283" r:id="rId14"/>
    <p:sldId id="284" r:id="rId15"/>
    <p:sldId id="274" r:id="rId16"/>
    <p:sldId id="275" r:id="rId17"/>
    <p:sldId id="276" r:id="rId18"/>
    <p:sldId id="264" r:id="rId19"/>
    <p:sldId id="278" r:id="rId20"/>
    <p:sldId id="277" r:id="rId21"/>
    <p:sldId id="279" r:id="rId22"/>
    <p:sldId id="281" r:id="rId23"/>
    <p:sldId id="280" r:id="rId24"/>
    <p:sldId id="282" r:id="rId25"/>
    <p:sldId id="285" r:id="rId26"/>
    <p:sldId id="286" r:id="rId27"/>
    <p:sldId id="287" r:id="rId28"/>
    <p:sldId id="288" r:id="rId29"/>
    <p:sldId id="289" r:id="rId30"/>
    <p:sldId id="335" r:id="rId31"/>
    <p:sldId id="265" r:id="rId32"/>
    <p:sldId id="310" r:id="rId33"/>
    <p:sldId id="311" r:id="rId34"/>
    <p:sldId id="266" r:id="rId35"/>
    <p:sldId id="290" r:id="rId36"/>
    <p:sldId id="291" r:id="rId37"/>
    <p:sldId id="267" r:id="rId38"/>
    <p:sldId id="318" r:id="rId39"/>
    <p:sldId id="319" r:id="rId40"/>
    <p:sldId id="294" r:id="rId41"/>
    <p:sldId id="292" r:id="rId42"/>
    <p:sldId id="330" r:id="rId43"/>
    <p:sldId id="331" r:id="rId44"/>
    <p:sldId id="332" r:id="rId45"/>
    <p:sldId id="333" r:id="rId46"/>
    <p:sldId id="263" r:id="rId47"/>
    <p:sldId id="268" r:id="rId48"/>
    <p:sldId id="297" r:id="rId49"/>
    <p:sldId id="269" r:id="rId50"/>
    <p:sldId id="317" r:id="rId51"/>
    <p:sldId id="298" r:id="rId52"/>
    <p:sldId id="305" r:id="rId53"/>
    <p:sldId id="299" r:id="rId54"/>
    <p:sldId id="300" r:id="rId55"/>
    <p:sldId id="301" r:id="rId56"/>
    <p:sldId id="302" r:id="rId57"/>
    <p:sldId id="303" r:id="rId58"/>
    <p:sldId id="304" r:id="rId59"/>
    <p:sldId id="334" r:id="rId60"/>
    <p:sldId id="307" r:id="rId61"/>
    <p:sldId id="270" r:id="rId62"/>
    <p:sldId id="313" r:id="rId63"/>
    <p:sldId id="314" r:id="rId64"/>
    <p:sldId id="315" r:id="rId65"/>
    <p:sldId id="316" r:id="rId66"/>
    <p:sldId id="308" r:id="rId67"/>
    <p:sldId id="309" r:id="rId68"/>
    <p:sldId id="312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40" autoAdjust="0"/>
    <p:restoredTop sz="82739" autoAdjust="0"/>
  </p:normalViewPr>
  <p:slideViewPr>
    <p:cSldViewPr snapToGrid="0">
      <p:cViewPr varScale="1">
        <p:scale>
          <a:sx n="76" d="100"/>
          <a:sy n="76" d="100"/>
        </p:scale>
        <p:origin x="106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CA68A3-91E5-484C-B0D2-ABAE5CB9AC4F}" type="datetimeFigureOut">
              <a:rPr lang="en-US" smtClean="0"/>
              <a:t>10/18/2014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431F92-6A98-4640-A1EA-0E76A10AC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09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Andrew Siemer, obstacle races, ranching, shooting, has 6 kids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574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231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Added to scoring</a:t>
            </a:r>
            <a:r>
              <a:rPr lang="en-US" baseline="0" dirty="0" smtClean="0"/>
              <a:t> profiles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89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books I have written or am writing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2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</a:t>
            </a:r>
            <a:r>
              <a:rPr lang="en-US" baseline="0" dirty="0" smtClean="0"/>
              <a:t> places I have worked and some projects I have worked 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940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945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quickly look at</a:t>
            </a:r>
            <a:r>
              <a:rPr lang="en-US" baseline="0" dirty="0" smtClean="0"/>
              <a:t> how we can set up and configure a </a:t>
            </a:r>
            <a:r>
              <a:rPr lang="en-US" baseline="0" dirty="0" err="1" smtClean="0"/>
              <a:t>DocumentDB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456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case the internet is down, some screen</a:t>
            </a:r>
            <a:r>
              <a:rPr lang="en-US" baseline="0" dirty="0" smtClean="0"/>
              <a:t> shot quick steps for setting up a </a:t>
            </a:r>
            <a:r>
              <a:rPr lang="en-US" baseline="0" dirty="0" err="1" smtClean="0"/>
              <a:t>documentdb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42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let’s jump out</a:t>
            </a:r>
            <a:r>
              <a:rPr lang="en-US" baseline="0" dirty="0" smtClean="0"/>
              <a:t> to Azure and see if we can actually create a new </a:t>
            </a:r>
            <a:r>
              <a:rPr lang="en-US" baseline="0" dirty="0" err="1" smtClean="0"/>
              <a:t>documentdb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74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the marketing specs around </a:t>
            </a:r>
            <a:r>
              <a:rPr lang="en-US" dirty="0" err="1" smtClean="0"/>
              <a:t>DocumentDB</a:t>
            </a:r>
            <a:r>
              <a:rPr lang="en-US" dirty="0" smtClean="0"/>
              <a:t>.  Everything is capacity unit based.</a:t>
            </a:r>
            <a:r>
              <a:rPr lang="en-US" baseline="0" dirty="0" smtClean="0"/>
              <a:t>  Speed specs assume simple document structure.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78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http://azure.microsoft.com/en-us/documentation/articles/documentdb-interactions-with-resources/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109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93438-D218-4ED2-B3EA-5AB09F7ABEE0}" type="datetimeFigureOut">
              <a:rPr lang="en-US" smtClean="0"/>
              <a:t>10/18/2014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CFF3-531A-4317-AE47-192FDDB07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35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93438-D218-4ED2-B3EA-5AB09F7ABEE0}" type="datetimeFigureOut">
              <a:rPr lang="en-US" smtClean="0"/>
              <a:t>10/18/2014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CFF3-531A-4317-AE47-192FDDB07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708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93438-D218-4ED2-B3EA-5AB09F7ABEE0}" type="datetimeFigureOut">
              <a:rPr lang="en-US" smtClean="0"/>
              <a:t>10/18/2014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CFF3-531A-4317-AE47-192FDDB07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687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93438-D218-4ED2-B3EA-5AB09F7ABEE0}" type="datetimeFigureOut">
              <a:rPr lang="en-US" smtClean="0"/>
              <a:t>10/18/2014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CFF3-531A-4317-AE47-192FDDB07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98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93438-D218-4ED2-B3EA-5AB09F7ABEE0}" type="datetimeFigureOut">
              <a:rPr lang="en-US" smtClean="0"/>
              <a:t>10/18/2014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CFF3-531A-4317-AE47-192FDDB07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51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93438-D218-4ED2-B3EA-5AB09F7ABEE0}" type="datetimeFigureOut">
              <a:rPr lang="en-US" smtClean="0"/>
              <a:t>10/18/2014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CFF3-531A-4317-AE47-192FDDB07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176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93438-D218-4ED2-B3EA-5AB09F7ABEE0}" type="datetimeFigureOut">
              <a:rPr lang="en-US" smtClean="0"/>
              <a:t>10/18/2014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CFF3-531A-4317-AE47-192FDDB07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874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93438-D218-4ED2-B3EA-5AB09F7ABEE0}" type="datetimeFigureOut">
              <a:rPr lang="en-US" smtClean="0"/>
              <a:t>10/18/2014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CFF3-531A-4317-AE47-192FDDB07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93438-D218-4ED2-B3EA-5AB09F7ABEE0}" type="datetimeFigureOut">
              <a:rPr lang="en-US" smtClean="0"/>
              <a:t>10/18/2014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CFF3-531A-4317-AE47-192FDDB07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426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93438-D218-4ED2-B3EA-5AB09F7ABEE0}" type="datetimeFigureOut">
              <a:rPr lang="en-US" smtClean="0"/>
              <a:t>10/18/2014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CFF3-531A-4317-AE47-192FDDB07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201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93438-D218-4ED2-B3EA-5AB09F7ABEE0}" type="datetimeFigureOut">
              <a:rPr lang="en-US" smtClean="0"/>
              <a:t>10/18/2014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CFF3-531A-4317-AE47-192FDDB07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099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93438-D218-4ED2-B3EA-5AB09F7ABEE0}" type="datetimeFigureOut">
              <a:rPr lang="en-US" smtClean="0"/>
              <a:t>10/18/2014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ACFF3-531A-4317-AE47-192FDDB07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794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siemer@hot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wmf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10" Type="http://schemas.openxmlformats.org/officeDocument/2006/relationships/hyperlink" Target="http://about.me/andrewsiemer" TargetMode="External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ocumentdb.com/sql/demo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12" Type="http://schemas.openxmlformats.org/officeDocument/2006/relationships/image" Target="../media/image2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azure.microsoft.com/en-us/documentation/articles/search-create-first-solution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eetup.com/AzureAustin" TargetMode="Externa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cts\Personal\AzureJeeps\docs\Drawings.vsdx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7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drewsiemer.com/" TargetMode="External"/><Relationship Id="rId7" Type="http://schemas.openxmlformats.org/officeDocument/2006/relationships/hyperlink" Target="http://www.meetup.com/AzureAustin" TargetMode="External"/><Relationship Id="rId2" Type="http://schemas.openxmlformats.org/officeDocument/2006/relationships/hyperlink" Target="https://github.com/asiemer/AzureJeep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andrew@clear-measure.com" TargetMode="External"/><Relationship Id="rId5" Type="http://schemas.openxmlformats.org/officeDocument/2006/relationships/hyperlink" Target="http://about.me/AndrewSiemer" TargetMode="External"/><Relationship Id="rId4" Type="http://schemas.openxmlformats.org/officeDocument/2006/relationships/hyperlink" Target="http://www.siemerforhire.com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Test driving Azure Search and </a:t>
            </a:r>
            <a:r>
              <a:rPr lang="en-US" dirty="0" err="1" smtClean="0"/>
              <a:t>DocumentDB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913062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Andrew Siemer</a:t>
            </a:r>
          </a:p>
          <a:p>
            <a:r>
              <a:rPr lang="en-US" dirty="0" smtClean="0"/>
              <a:t>Clear Measure</a:t>
            </a:r>
          </a:p>
          <a:p>
            <a:r>
              <a:rPr lang="en-US" dirty="0" smtClean="0">
                <a:hlinkClick r:id="rId2"/>
              </a:rPr>
              <a:t>asiemer@hotmail.com</a:t>
            </a:r>
            <a:r>
              <a:rPr lang="en-US" dirty="0" smtClean="0"/>
              <a:t> / @asiemer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75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" y="1612899"/>
            <a:ext cx="3520259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7948" y="1612899"/>
            <a:ext cx="4723892" cy="457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3950" y="1657350"/>
            <a:ext cx="3448050" cy="520065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017643" y="3988352"/>
            <a:ext cx="974035" cy="4373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7221843" y="6085646"/>
            <a:ext cx="974035" cy="4373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897948" y="5509039"/>
            <a:ext cx="2361946" cy="6758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5208104" y="4644335"/>
            <a:ext cx="377712" cy="864704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How to set up </a:t>
            </a:r>
            <a:r>
              <a:rPr lang="en-US" dirty="0" err="1" smtClean="0"/>
              <a:t>DocumentDB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18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create a new Document 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…is Azure up and available?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82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DocumentDB</a:t>
            </a:r>
            <a:r>
              <a:rPr lang="en-US" dirty="0" smtClean="0"/>
              <a:t> high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Has a Microsoft provided SDK via </a:t>
            </a:r>
            <a:r>
              <a:rPr lang="en-US" dirty="0" err="1" smtClean="0"/>
              <a:t>Nuget</a:t>
            </a:r>
            <a:endParaRPr lang="en-US" dirty="0" smtClean="0"/>
          </a:p>
          <a:p>
            <a:r>
              <a:rPr lang="en-US" dirty="0" smtClean="0"/>
              <a:t>Uses </a:t>
            </a:r>
            <a:r>
              <a:rPr lang="en-US" dirty="0" err="1" smtClean="0"/>
              <a:t>auth</a:t>
            </a:r>
            <a:r>
              <a:rPr lang="en-US" dirty="0" smtClean="0"/>
              <a:t> key for security</a:t>
            </a:r>
          </a:p>
          <a:p>
            <a:r>
              <a:rPr lang="en-US" dirty="0" smtClean="0"/>
              <a:t>Everything is based on a capacity unit</a:t>
            </a:r>
          </a:p>
          <a:p>
            <a:pPr lvl="1"/>
            <a:r>
              <a:rPr lang="en-US" dirty="0"/>
              <a:t>Up to 5 capacity units available for </a:t>
            </a:r>
            <a:r>
              <a:rPr lang="en-US" dirty="0" smtClean="0"/>
              <a:t>preview</a:t>
            </a:r>
          </a:p>
          <a:p>
            <a:pPr lvl="1"/>
            <a:r>
              <a:rPr lang="en-US" dirty="0" smtClean="0"/>
              <a:t>10GB per capacity unit</a:t>
            </a:r>
          </a:p>
          <a:p>
            <a:pPr lvl="1"/>
            <a:r>
              <a:rPr lang="en-US" dirty="0" smtClean="0"/>
              <a:t>2000 requests per second</a:t>
            </a:r>
          </a:p>
          <a:p>
            <a:pPr lvl="1"/>
            <a:r>
              <a:rPr lang="en-US" dirty="0" smtClean="0"/>
              <a:t>$.73/day ($22.50 per month)</a:t>
            </a:r>
          </a:p>
          <a:p>
            <a:r>
              <a:rPr lang="en-US" dirty="0" smtClean="0"/>
              <a:t>Average operations per second per capacity unit </a:t>
            </a:r>
          </a:p>
          <a:p>
            <a:pPr lvl="1"/>
            <a:r>
              <a:rPr lang="en-US" dirty="0" smtClean="0"/>
              <a:t>Based on simple structure</a:t>
            </a:r>
          </a:p>
          <a:p>
            <a:pPr lvl="1"/>
            <a:r>
              <a:rPr lang="en-US" dirty="0" smtClean="0"/>
              <a:t>2000 read of a single document</a:t>
            </a:r>
          </a:p>
          <a:p>
            <a:pPr lvl="1"/>
            <a:r>
              <a:rPr lang="en-US" dirty="0" smtClean="0"/>
              <a:t>500 inserts, replaces, or deletes</a:t>
            </a:r>
          </a:p>
          <a:p>
            <a:pPr lvl="1"/>
            <a:r>
              <a:rPr lang="en-US" dirty="0" smtClean="0"/>
              <a:t>1000 queries returning a single document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51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SSD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Makes collection truly elastic</a:t>
            </a:r>
          </a:p>
          <a:p>
            <a:r>
              <a:rPr lang="en-US" dirty="0" smtClean="0"/>
              <a:t>Add/Remove documents grows/shrinks collection</a:t>
            </a:r>
          </a:p>
          <a:p>
            <a:r>
              <a:rPr lang="en-US" dirty="0" smtClean="0"/>
              <a:t>Tested with real-world clients from gigabytes to </a:t>
            </a:r>
            <a:r>
              <a:rPr lang="en-US" dirty="0" err="1" smtClean="0"/>
              <a:t>terrabytes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1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Automatic Indexing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Indexing on by </a:t>
            </a:r>
            <a:r>
              <a:rPr lang="en-US" dirty="0" smtClean="0"/>
              <a:t>default</a:t>
            </a:r>
          </a:p>
          <a:p>
            <a:r>
              <a:rPr lang="en-US" dirty="0" smtClean="0"/>
              <a:t>Can optimize for performance and storage tradeoffs</a:t>
            </a:r>
          </a:p>
          <a:p>
            <a:r>
              <a:rPr lang="en-US" dirty="0" smtClean="0"/>
              <a:t>Index only specific paths in your document</a:t>
            </a:r>
          </a:p>
          <a:p>
            <a:r>
              <a:rPr lang="en-US" dirty="0" smtClean="0"/>
              <a:t>Synchronous indexing at write time by default</a:t>
            </a:r>
          </a:p>
          <a:p>
            <a:r>
              <a:rPr lang="en-US" dirty="0" smtClean="0"/>
              <a:t>Can be Asynchronous for boosted write performance</a:t>
            </a:r>
          </a:p>
          <a:p>
            <a:pPr lvl="1"/>
            <a:r>
              <a:rPr lang="en-US" dirty="0" smtClean="0"/>
              <a:t>Eventually consistent 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1856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Explorer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2736" y="136524"/>
            <a:ext cx="5639563" cy="6753301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There is a tool to manage docs</a:t>
            </a:r>
          </a:p>
          <a:p>
            <a:r>
              <a:rPr lang="en-US" dirty="0" smtClean="0"/>
              <a:t>Not terribly useful!</a:t>
            </a:r>
          </a:p>
          <a:p>
            <a:r>
              <a:rPr lang="en-US" dirty="0" smtClean="0"/>
              <a:t>…yet</a:t>
            </a:r>
          </a:p>
          <a:p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3706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…not </a:t>
            </a:r>
            <a:r>
              <a:rPr lang="en-US" dirty="0" smtClean="0"/>
              <a:t>that useful yet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83066" y="161925"/>
            <a:ext cx="2770734" cy="657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9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4846" y="300435"/>
            <a:ext cx="7461753" cy="65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2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the </a:t>
            </a:r>
            <a:r>
              <a:rPr lang="en-US" dirty="0" err="1" smtClean="0"/>
              <a:t>DocumentDB</a:t>
            </a:r>
            <a:r>
              <a:rPr lang="en-US" dirty="0" smtClean="0"/>
              <a:t> structure</a:t>
            </a:r>
            <a:endParaRPr lang="en-US" dirty="0"/>
          </a:p>
        </p:txBody>
      </p:sp>
      <p:pic>
        <p:nvPicPr>
          <p:cNvPr id="5122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413" y="1437775"/>
            <a:ext cx="6720177" cy="534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544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Structure: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container that houses your data</a:t>
            </a:r>
          </a:p>
          <a:p>
            <a:r>
              <a:rPr lang="en-US" dirty="0" smtClean="0"/>
              <a:t>/</a:t>
            </a:r>
            <a:r>
              <a:rPr lang="en-US" dirty="0" err="1" smtClean="0"/>
              <a:t>db</a:t>
            </a:r>
            <a:r>
              <a:rPr lang="en-US" dirty="0" smtClean="0"/>
              <a:t>/{id} is not your ID</a:t>
            </a:r>
          </a:p>
          <a:p>
            <a:pPr lvl="1"/>
            <a:r>
              <a:rPr lang="en-US" dirty="0" smtClean="0"/>
              <a:t>Hash known as a “Self Link”</a:t>
            </a:r>
            <a:endParaRPr lang="en-US" dirty="0"/>
          </a:p>
        </p:txBody>
      </p:sp>
      <p:pic>
        <p:nvPicPr>
          <p:cNvPr id="4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2" y="2946400"/>
            <a:ext cx="4917608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896100" y="3568700"/>
            <a:ext cx="1244600" cy="647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21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856" y="2216840"/>
            <a:ext cx="2032223" cy="20254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932" y="2219649"/>
            <a:ext cx="3950510" cy="8767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426" y="5359566"/>
            <a:ext cx="2049780" cy="960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625" y="3250833"/>
            <a:ext cx="3364442" cy="13358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470" y="316524"/>
            <a:ext cx="252339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Thank you to our sponsors…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1649722" y="2748117"/>
            <a:ext cx="20884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GOLD</a:t>
            </a:r>
            <a:endParaRPr lang="en-US" sz="4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49722" y="5526546"/>
            <a:ext cx="1887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4">
                    <a:lumMod val="50000"/>
                  </a:schemeClr>
                </a:solidFill>
              </a:rPr>
              <a:t>Bronze</a:t>
            </a:r>
            <a:endParaRPr lang="en-US" sz="4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44457" y="5314886"/>
            <a:ext cx="22063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Happy Hour sponsor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321098" y="5521096"/>
            <a:ext cx="2138385" cy="674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209" y="5721126"/>
            <a:ext cx="1888236" cy="27724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836" y="284088"/>
            <a:ext cx="750094" cy="10001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831081" y="204420"/>
            <a:ext cx="234754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Austin </a:t>
            </a:r>
            <a:r>
              <a:rPr lang="en-US" sz="2400" b="1" dirty="0" err="1" smtClean="0"/>
              <a:t>.Net</a:t>
            </a:r>
            <a:r>
              <a:rPr lang="en-US" sz="2400" b="1" dirty="0" smtClean="0"/>
              <a:t> User Group</a:t>
            </a:r>
          </a:p>
          <a:p>
            <a:r>
              <a:rPr lang="en-US" sz="2400" b="1" dirty="0" err="1" smtClean="0"/>
              <a:t>Codecamp</a:t>
            </a:r>
            <a:r>
              <a:rPr lang="en-US" sz="2400" b="1" dirty="0" smtClean="0"/>
              <a:t> 2014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5180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Structure: 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</a:p>
          <a:p>
            <a:r>
              <a:rPr lang="en-US" dirty="0" smtClean="0"/>
              <a:t>Audio</a:t>
            </a:r>
          </a:p>
          <a:p>
            <a:r>
              <a:rPr lang="en-US" dirty="0" smtClean="0"/>
              <a:t>Blob</a:t>
            </a:r>
          </a:p>
          <a:p>
            <a:r>
              <a:rPr lang="en-US" dirty="0" smtClean="0"/>
              <a:t>Etc.</a:t>
            </a:r>
          </a:p>
        </p:txBody>
      </p:sp>
      <p:pic>
        <p:nvPicPr>
          <p:cNvPr id="4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2" y="2946400"/>
            <a:ext cx="4917608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118600" y="3162300"/>
            <a:ext cx="1244600" cy="647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24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Structure: User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Invite in an existing azure account</a:t>
            </a:r>
          </a:p>
          <a:p>
            <a:r>
              <a:rPr lang="en-US" dirty="0" smtClean="0"/>
              <a:t>Allows you to set permissions on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each </a:t>
            </a:r>
            <a:r>
              <a:rPr lang="en-US" dirty="0" smtClean="0"/>
              <a:t>concept of the database</a:t>
            </a:r>
            <a:endParaRPr lang="en-US" dirty="0"/>
          </a:p>
        </p:txBody>
      </p:sp>
      <p:pic>
        <p:nvPicPr>
          <p:cNvPr id="4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2" y="2946400"/>
            <a:ext cx="4917608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715500" y="3784600"/>
            <a:ext cx="1244600" cy="647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89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Structure: Permission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Authorization token</a:t>
            </a:r>
          </a:p>
          <a:p>
            <a:r>
              <a:rPr lang="en-US" dirty="0" smtClean="0"/>
              <a:t>Associated with a user</a:t>
            </a:r>
          </a:p>
          <a:p>
            <a:r>
              <a:rPr lang="en-US" dirty="0" smtClean="0"/>
              <a:t>Grants access to a given resource</a:t>
            </a:r>
            <a:endParaRPr lang="en-US" dirty="0"/>
          </a:p>
        </p:txBody>
      </p:sp>
      <p:pic>
        <p:nvPicPr>
          <p:cNvPr id="4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2" y="2946400"/>
            <a:ext cx="4917608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287000" y="4305300"/>
            <a:ext cx="1244600" cy="647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4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Structure: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like a “table”</a:t>
            </a:r>
          </a:p>
          <a:p>
            <a:r>
              <a:rPr lang="en-US" dirty="0" smtClean="0"/>
              <a:t>Structure is not defined</a:t>
            </a:r>
          </a:p>
          <a:p>
            <a:r>
              <a:rPr lang="en-US" dirty="0" smtClean="0"/>
              <a:t>Dynamic shapes based on what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you </a:t>
            </a:r>
            <a:r>
              <a:rPr lang="en-US" dirty="0" smtClean="0"/>
              <a:t>put in it</a:t>
            </a:r>
            <a:endParaRPr lang="en-US" dirty="0"/>
          </a:p>
        </p:txBody>
      </p:sp>
      <p:pic>
        <p:nvPicPr>
          <p:cNvPr id="4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2" y="2946400"/>
            <a:ext cx="4917608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899400" y="4381500"/>
            <a:ext cx="1244600" cy="647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89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Structure: Document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blob of JSON representing your data</a:t>
            </a:r>
          </a:p>
          <a:p>
            <a:r>
              <a:rPr lang="en-US" dirty="0" smtClean="0"/>
              <a:t>Can be a deeply nested shape</a:t>
            </a:r>
          </a:p>
          <a:p>
            <a:r>
              <a:rPr lang="en-US" dirty="0" smtClean="0"/>
              <a:t>No specialty types </a:t>
            </a:r>
          </a:p>
          <a:p>
            <a:r>
              <a:rPr lang="en-US" dirty="0" smtClean="0"/>
              <a:t>No specific encoding types</a:t>
            </a:r>
            <a:endParaRPr lang="en-US" dirty="0"/>
          </a:p>
        </p:txBody>
      </p:sp>
      <p:pic>
        <p:nvPicPr>
          <p:cNvPr id="4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2" y="2946400"/>
            <a:ext cx="4917608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931400" y="5160963"/>
            <a:ext cx="1244600" cy="647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84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Structure: Attachment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Think media – at the document level!</a:t>
            </a:r>
            <a:endParaRPr lang="en-US" dirty="0"/>
          </a:p>
        </p:txBody>
      </p:sp>
      <p:pic>
        <p:nvPicPr>
          <p:cNvPr id="4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2" y="2946400"/>
            <a:ext cx="4917608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896600" y="5895181"/>
            <a:ext cx="1244600" cy="647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40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Structure: Stored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Written in </a:t>
            </a:r>
            <a:r>
              <a:rPr lang="en-US" dirty="0" err="1" smtClean="0"/>
              <a:t>javascript</a:t>
            </a:r>
            <a:r>
              <a:rPr lang="en-US" dirty="0" smtClean="0"/>
              <a:t>!</a:t>
            </a:r>
          </a:p>
          <a:p>
            <a:r>
              <a:rPr lang="en-US" dirty="0" smtClean="0"/>
              <a:t>Is transactional</a:t>
            </a:r>
          </a:p>
          <a:p>
            <a:r>
              <a:rPr lang="en-US" dirty="0" smtClean="0"/>
              <a:t>Executed by the database engine</a:t>
            </a:r>
          </a:p>
          <a:p>
            <a:r>
              <a:rPr lang="en-US" dirty="0" smtClean="0"/>
              <a:t>Can live in the store</a:t>
            </a:r>
          </a:p>
          <a:p>
            <a:r>
              <a:rPr lang="en-US" dirty="0" smtClean="0"/>
              <a:t>Can be sent over the wire</a:t>
            </a:r>
            <a:endParaRPr lang="en-US" dirty="0"/>
          </a:p>
        </p:txBody>
      </p:sp>
      <p:pic>
        <p:nvPicPr>
          <p:cNvPr id="4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2" y="2946400"/>
            <a:ext cx="4917608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534400" y="5092700"/>
            <a:ext cx="1244600" cy="647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33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9100" y="202450"/>
            <a:ext cx="7720859" cy="6655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80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Structure: Triggers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Pre or Post (before or after)</a:t>
            </a:r>
          </a:p>
          <a:p>
            <a:r>
              <a:rPr lang="en-US" dirty="0" smtClean="0"/>
              <a:t>Can operate on the following actions</a:t>
            </a:r>
          </a:p>
          <a:p>
            <a:pPr lvl="1"/>
            <a:r>
              <a:rPr lang="en-US" dirty="0" smtClean="0"/>
              <a:t>Create</a:t>
            </a:r>
          </a:p>
          <a:p>
            <a:pPr lvl="1"/>
            <a:r>
              <a:rPr lang="en-US" dirty="0" smtClean="0"/>
              <a:t>Replace</a:t>
            </a:r>
          </a:p>
          <a:p>
            <a:pPr lvl="1"/>
            <a:r>
              <a:rPr lang="en-US" dirty="0" smtClean="0"/>
              <a:t>Delete</a:t>
            </a:r>
          </a:p>
          <a:p>
            <a:pPr lvl="1"/>
            <a:r>
              <a:rPr lang="en-US" dirty="0" smtClean="0"/>
              <a:t>All</a:t>
            </a:r>
          </a:p>
          <a:p>
            <a:r>
              <a:rPr lang="en-US" dirty="0" smtClean="0"/>
              <a:t>Also written in </a:t>
            </a:r>
            <a:r>
              <a:rPr lang="en-US" dirty="0" err="1" smtClean="0"/>
              <a:t>javascript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4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2" y="2946400"/>
            <a:ext cx="4917608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509000" y="5664200"/>
            <a:ext cx="1244600" cy="647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9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Structure: UDF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only be ran on a query</a:t>
            </a:r>
          </a:p>
          <a:p>
            <a:r>
              <a:rPr lang="en-US" dirty="0" smtClean="0"/>
              <a:t>Modifies the result of a given query</a:t>
            </a:r>
          </a:p>
          <a:p>
            <a:r>
              <a:rPr lang="en-US" dirty="0" err="1" smtClean="0"/>
              <a:t>mathSqrt</a:t>
            </a:r>
            <a:r>
              <a:rPr lang="en-US" dirty="0" smtClean="0"/>
              <a:t>()</a:t>
            </a:r>
          </a:p>
          <a:p>
            <a:endParaRPr lang="en-US" dirty="0"/>
          </a:p>
        </p:txBody>
      </p:sp>
      <p:pic>
        <p:nvPicPr>
          <p:cNvPr id="5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2" y="2946400"/>
            <a:ext cx="4917608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8445500" y="6197600"/>
            <a:ext cx="1244600" cy="647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9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https://leanpub.com/site_images/fodder/andrew-sie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26007"/>
            <a:ext cx="9144000" cy="1110712"/>
          </a:xfrm>
        </p:spPr>
        <p:txBody>
          <a:bodyPr/>
          <a:lstStyle/>
          <a:p>
            <a:r>
              <a:rPr lang="en-US" dirty="0" smtClean="0"/>
              <a:t>Andrew Siemer</a:t>
            </a:r>
            <a:endParaRPr lang="en-US" dirty="0"/>
          </a:p>
        </p:txBody>
      </p:sp>
      <p:pic>
        <p:nvPicPr>
          <p:cNvPr id="1034" name="Picture 10" descr="http://www.andrewsiemer.com/Themes/AndrewSiemer/Images/PageHeaders/Fath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849" y="0"/>
            <a:ext cx="6108151" cy="178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andrewsiemer.com/Themes/AndrewSiemer/Images/PageHeaders/Cowbo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030" y="3252418"/>
            <a:ext cx="6241693" cy="182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andrewsiemer.com/Themes/AndrewSiemer/Images/PageHeaders/WarriorDash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08154" cy="178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w.andrewsiemer.com/Themes/AndrewSiemer/Images/PageHeaders/GoRuck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81" y="5072911"/>
            <a:ext cx="6120305" cy="178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www.andrewsiemer.com/Themes/AndrewSiemer/Images/PageHeaders/ToughMudder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305" y="3291365"/>
            <a:ext cx="6108154" cy="178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www.andrewsiemer.com/Themes/AndrewSiemer/Images/PageHeaders/Spartan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076454"/>
            <a:ext cx="6108158" cy="178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Andrew Siemer lar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56" y="1398923"/>
            <a:ext cx="2275064" cy="22750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3" name="TextBox 12"/>
          <p:cNvSpPr txBox="1"/>
          <p:nvPr/>
        </p:nvSpPr>
        <p:spPr>
          <a:xfrm>
            <a:off x="8501975" y="1812577"/>
            <a:ext cx="36900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hlinkClick r:id="rId10"/>
              </a:rPr>
              <a:t>http://about.me/andrewsiemer</a:t>
            </a:r>
            <a:endParaRPr lang="en-US" dirty="0" smtClean="0"/>
          </a:p>
          <a:p>
            <a:pPr algn="r"/>
            <a:r>
              <a:rPr lang="en-US" dirty="0" smtClean="0"/>
              <a:t>ASP Insider</a:t>
            </a:r>
          </a:p>
          <a:p>
            <a:pPr algn="r"/>
            <a:r>
              <a:rPr lang="en-US" dirty="0" smtClean="0"/>
              <a:t>Microsoft V-TSP</a:t>
            </a:r>
            <a:endParaRPr lang="en-US" dirty="0" smtClean="0"/>
          </a:p>
          <a:p>
            <a:pPr algn="r"/>
            <a:r>
              <a:rPr lang="en-US" dirty="0" smtClean="0"/>
              <a:t>Father of 6</a:t>
            </a:r>
          </a:p>
          <a:p>
            <a:pPr algn="r"/>
            <a:r>
              <a:rPr lang="en-US" dirty="0" smtClean="0"/>
              <a:t>Jack of all trades, master of some.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50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414" y="1825625"/>
            <a:ext cx="10419385" cy="217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82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document store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38200" y="4351635"/>
            <a:ext cx="10312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database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GetClient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CreateDatabaseAsync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Database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Id = id });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43275"/>
          </a:xfrm>
        </p:spPr>
        <p:txBody>
          <a:bodyPr>
            <a:normAutofit/>
          </a:bodyPr>
          <a:lstStyle/>
          <a:p>
            <a:r>
              <a:rPr lang="en-US" dirty="0" smtClean="0"/>
              <a:t>Everything is done asynchronously!</a:t>
            </a:r>
          </a:p>
          <a:p>
            <a:r>
              <a:rPr lang="en-US" dirty="0" smtClean="0"/>
              <a:t>The ID of a new database is the friendly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54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42477"/>
          </a:xfrm>
        </p:spPr>
        <p:txBody>
          <a:bodyPr/>
          <a:lstStyle/>
          <a:p>
            <a:r>
              <a:rPr lang="en-US" dirty="0" smtClean="0"/>
              <a:t>Since </a:t>
            </a:r>
            <a:r>
              <a:rPr lang="en-US" dirty="0" err="1" smtClean="0"/>
              <a:t>DocumentDB</a:t>
            </a:r>
            <a:r>
              <a:rPr lang="en-US" dirty="0" smtClean="0"/>
              <a:t> is dynamic you just throw data in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3959556"/>
            <a:ext cx="103486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client.CreateDocumentAsync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documentCollection.SelfLink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listing);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73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necessarily a built in operation</a:t>
            </a:r>
          </a:p>
          <a:p>
            <a:r>
              <a:rPr lang="en-US" dirty="0" smtClean="0"/>
              <a:t>Can be done with a stored procedure that takes a collection of documents (JSON)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93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0635" y="6255440"/>
            <a:ext cx="796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http://azure.microsoft.com/en-us/documentation/articles/documentdb-sql-query/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206874"/>
          </a:xfrm>
        </p:spPr>
        <p:txBody>
          <a:bodyPr>
            <a:normAutofit/>
          </a:bodyPr>
          <a:lstStyle/>
          <a:p>
            <a:r>
              <a:rPr lang="en-US" dirty="0" smtClean="0"/>
              <a:t>Everything is done asynchronously in the SDK</a:t>
            </a:r>
          </a:p>
          <a:p>
            <a:r>
              <a:rPr lang="en-US" dirty="0" smtClean="0"/>
              <a:t>The ID of a new database is the friendly name</a:t>
            </a:r>
          </a:p>
          <a:p>
            <a:r>
              <a:rPr lang="en-US" dirty="0" smtClean="0"/>
              <a:t>Everything references the “</a:t>
            </a:r>
            <a:r>
              <a:rPr lang="en-US" dirty="0" err="1" smtClean="0"/>
              <a:t>SelfLink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This is the internal ID of the resource you are working with</a:t>
            </a:r>
          </a:p>
          <a:p>
            <a:pPr lvl="1"/>
            <a:r>
              <a:rPr lang="en-US" dirty="0" smtClean="0"/>
              <a:t>Used to build up the API call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70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Querying: Simple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635000" y="3233515"/>
            <a:ext cx="1282699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client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GetClient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collection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GetCollection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(client,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.ListingsDbName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.ListingDbCollectionName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sql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.Format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"SELECT * FROM </a:t>
            </a:r>
            <a:r>
              <a:rPr lang="en-US" dirty="0">
                <a:solidFill>
                  <a:srgbClr val="3CB37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{0}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.ListingDbCollectionName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jeepsQuery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client.CreateDocumentQuery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collection.SelfLink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sql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jeeps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jeepsQuery.ToArray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* FROM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7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Querying: More complex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87475"/>
          </a:xfrm>
        </p:spPr>
        <p:txBody>
          <a:bodyPr/>
          <a:lstStyle/>
          <a:p>
            <a:r>
              <a:rPr lang="en-US" dirty="0" smtClean="0"/>
              <a:t>Joining requires the shape to be specified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3034943"/>
            <a:ext cx="12192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    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client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GetClient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collection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GetCollection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(client,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.ListingsDbName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.ListingDbCollectionName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sql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.Format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@"SELECT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l.Color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l.Options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l.Package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l.Type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l.Image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endParaRPr lang="en-US" dirty="0" smtClean="0">
              <a:solidFill>
                <a:srgbClr val="A31515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</a:t>
            </a:r>
            <a:r>
              <a:rPr lang="en-US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l.Dealer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l.Id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FROM </a:t>
            </a:r>
            <a:r>
              <a:rPr lang="en-US" dirty="0">
                <a:solidFill>
                  <a:srgbClr val="3CB37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{0}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l 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JOIN o IN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l.Options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WHERE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o.Name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'hard top'"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.ListingDbCollectionName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hardtopQuery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client.CreateDocumentQuery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collection.SelfLink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sql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ToArray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80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API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218" y="2547084"/>
            <a:ext cx="5496018" cy="38930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82" y="2547084"/>
            <a:ext cx="5496018" cy="38930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05780" y="6464300"/>
            <a:ext cx="20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data request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082466" y="6464300"/>
            <a:ext cx="1999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 data request</a:t>
            </a:r>
          </a:p>
        </p:txBody>
      </p:sp>
      <p:sp>
        <p:nvSpPr>
          <p:cNvPr id="9" name="Rectangle 8"/>
          <p:cNvSpPr/>
          <p:nvPr/>
        </p:nvSpPr>
        <p:spPr>
          <a:xfrm>
            <a:off x="7742583" y="4451913"/>
            <a:ext cx="2872409" cy="2882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184274"/>
          </a:xfrm>
        </p:spPr>
        <p:txBody>
          <a:bodyPr>
            <a:normAutofit/>
          </a:bodyPr>
          <a:lstStyle/>
          <a:p>
            <a:r>
              <a:rPr lang="en-US" dirty="0" smtClean="0"/>
              <a:t>Everything is done via a REST call!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23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query demo online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has provided an interactive demo for you to play with</a:t>
            </a:r>
          </a:p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www.documentdb.com/sql/demo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87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495300"/>
            <a:ext cx="108585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1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8" name="Picture 10" descr="http://ecx.images-amazon.com/images/I/51iuMAinfEL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109" y="1582895"/>
            <a:ext cx="3012855" cy="37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ecx.images-amazon.com/images/I/417iYgvSCI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8" y="1582895"/>
            <a:ext cx="3010441" cy="371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ecx.images-amazon.com/images/I/51P9q7fcJZ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762" y="1585877"/>
            <a:ext cx="3006533" cy="371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6" descr="Fodder cover p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66" name="Picture 18" descr="Fodder cover p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197" y="1582895"/>
            <a:ext cx="2867025" cy="371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56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questions on Document DB?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0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Azure Search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0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search?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You mean “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where [field] like ‘%query%’</a:t>
            </a:r>
            <a:r>
              <a:rPr lang="en-US" dirty="0" smtClean="0"/>
              <a:t>” isn’t a search engine?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03650" y="3372644"/>
            <a:ext cx="4584700" cy="1257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NOPE!!!!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25275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search?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Indexes</a:t>
            </a:r>
          </a:p>
          <a:p>
            <a:r>
              <a:rPr lang="en-US" dirty="0" smtClean="0"/>
              <a:t>Documents</a:t>
            </a:r>
          </a:p>
          <a:p>
            <a:r>
              <a:rPr lang="en-US" dirty="0" smtClean="0"/>
              <a:t>Fields</a:t>
            </a:r>
          </a:p>
          <a:p>
            <a:pPr lvl="1"/>
            <a:r>
              <a:rPr lang="en-US" dirty="0" smtClean="0"/>
              <a:t>Types of </a:t>
            </a:r>
            <a:r>
              <a:rPr lang="en-US" dirty="0" err="1" smtClean="0"/>
              <a:t>searchability</a:t>
            </a:r>
            <a:endParaRPr lang="en-US" dirty="0" smtClean="0"/>
          </a:p>
          <a:p>
            <a:pPr lvl="1"/>
            <a:r>
              <a:rPr lang="en-US" dirty="0" smtClean="0"/>
              <a:t>Retrievable </a:t>
            </a:r>
          </a:p>
          <a:p>
            <a:pPr lvl="1"/>
            <a:r>
              <a:rPr lang="en-US" dirty="0" smtClean="0"/>
              <a:t>Non-retrievable </a:t>
            </a:r>
          </a:p>
          <a:p>
            <a:r>
              <a:rPr lang="en-US" dirty="0" smtClean="0"/>
              <a:t>Tokenization</a:t>
            </a:r>
          </a:p>
          <a:p>
            <a:r>
              <a:rPr lang="en-US" dirty="0" smtClean="0"/>
              <a:t>Facets</a:t>
            </a:r>
          </a:p>
          <a:p>
            <a:r>
              <a:rPr lang="en-US" dirty="0" smtClean="0"/>
              <a:t>Scoring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06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Azure Search Preview?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Hosted </a:t>
            </a:r>
          </a:p>
          <a:p>
            <a:r>
              <a:rPr lang="en-US" dirty="0" smtClean="0"/>
              <a:t>High performance</a:t>
            </a:r>
          </a:p>
          <a:p>
            <a:r>
              <a:rPr lang="en-US" dirty="0" smtClean="0"/>
              <a:t>Horizontally scalable</a:t>
            </a:r>
          </a:p>
          <a:p>
            <a:r>
              <a:rPr lang="en-US" dirty="0" smtClean="0"/>
              <a:t>Elastic Search under the covers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87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Concerns with the preview?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English only</a:t>
            </a:r>
          </a:p>
          <a:p>
            <a:r>
              <a:rPr lang="en-US" dirty="0" smtClean="0"/>
              <a:t>No additional tokenization strategies </a:t>
            </a:r>
          </a:p>
          <a:p>
            <a:pPr lvl="1"/>
            <a:r>
              <a:rPr lang="en-US" dirty="0" smtClean="0"/>
              <a:t>Standard:  treats white space and punctuation as delimiters </a:t>
            </a:r>
          </a:p>
          <a:p>
            <a:pPr lvl="1"/>
            <a:r>
              <a:rPr lang="en-US" dirty="0" smtClean="0"/>
              <a:t>Keyword: treats entire string as a token</a:t>
            </a:r>
          </a:p>
          <a:p>
            <a:r>
              <a:rPr lang="en-US" dirty="0" smtClean="0"/>
              <a:t>Fixed fields (can’t remove)</a:t>
            </a:r>
          </a:p>
          <a:p>
            <a:r>
              <a:rPr lang="en-US" dirty="0" smtClean="0"/>
              <a:t>No document level security</a:t>
            </a:r>
          </a:p>
        </p:txBody>
      </p:sp>
    </p:spTree>
    <p:extLst>
      <p:ext uri="{BB962C8B-B14F-4D97-AF65-F5344CB8AC3E}">
        <p14:creationId xmlns:p14="http://schemas.microsoft.com/office/powerpoint/2010/main" val="125567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061352"/>
            <a:ext cx="10515600" cy="63927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Creating a search instance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" y="1498600"/>
            <a:ext cx="3214676" cy="21031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198" y="1498600"/>
            <a:ext cx="4370681" cy="411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879" y="2377440"/>
            <a:ext cx="4464121" cy="448056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2017643" y="3874052"/>
            <a:ext cx="974035" cy="4373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6402661" y="6111046"/>
            <a:ext cx="974035" cy="4373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02495" y="5027612"/>
            <a:ext cx="2073966" cy="50351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712651" y="4162908"/>
            <a:ext cx="377712" cy="864704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Setting up Azure 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38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Search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“Standard” can be scaled based on workload</a:t>
            </a:r>
          </a:p>
          <a:p>
            <a:r>
              <a:rPr lang="en-US" dirty="0" smtClean="0"/>
              <a:t>“Shared” is free and solely for testing (no </a:t>
            </a:r>
            <a:r>
              <a:rPr lang="en-US" dirty="0" err="1" smtClean="0"/>
              <a:t>perf</a:t>
            </a:r>
            <a:r>
              <a:rPr lang="en-US" dirty="0" smtClean="0"/>
              <a:t> guarantees)</a:t>
            </a:r>
          </a:p>
          <a:p>
            <a:r>
              <a:rPr lang="en-US" dirty="0" smtClean="0"/>
              <a:t>REST API access only – no SDK from Microsoft yet</a:t>
            </a:r>
          </a:p>
          <a:p>
            <a:pPr lvl="1"/>
            <a:r>
              <a:rPr lang="en-US" dirty="0" err="1" smtClean="0"/>
              <a:t>RedDog.Search</a:t>
            </a:r>
            <a:r>
              <a:rPr lang="en-US" dirty="0" smtClean="0"/>
              <a:t> is available on </a:t>
            </a:r>
            <a:r>
              <a:rPr lang="en-US" dirty="0" err="1" smtClean="0"/>
              <a:t>Nuget</a:t>
            </a:r>
            <a:endParaRPr lang="en-US" dirty="0" smtClean="0"/>
          </a:p>
          <a:p>
            <a:r>
              <a:rPr lang="en-US" dirty="0" smtClean="0"/>
              <a:t>Security is limited to API key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59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specs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620428"/>
              </p:ext>
            </p:extLst>
          </p:nvPr>
        </p:nvGraphicFramePr>
        <p:xfrm>
          <a:off x="1692413" y="2339023"/>
          <a:ext cx="873318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1061"/>
                <a:gridCol w="2911061"/>
                <a:gridCol w="29110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What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Standard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50mb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25gb per unit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Queries per second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 per unit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r>
                        <a:rPr lang="en-US" baseline="0" dirty="0" smtClean="0"/>
                        <a:t> of documents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10,000</a:t>
                      </a:r>
                      <a:r>
                        <a:rPr lang="en-US" baseline="0" dirty="0" smtClean="0"/>
                        <a:t> across 3 indexes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15M per unit, 50 index limit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Scale out limits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Up to 36 units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$.168/</a:t>
                      </a:r>
                      <a:r>
                        <a:rPr lang="en-US" baseline="0" dirty="0" smtClean="0"/>
                        <a:t>hour, $125/month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860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“units”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More </a:t>
            </a:r>
            <a:r>
              <a:rPr lang="en-US" b="1" dirty="0" smtClean="0"/>
              <a:t>replicas</a:t>
            </a:r>
            <a:r>
              <a:rPr lang="en-US" dirty="0" smtClean="0"/>
              <a:t> equals more performance</a:t>
            </a:r>
          </a:p>
          <a:p>
            <a:pPr marL="0" indent="0">
              <a:buNone/>
            </a:pPr>
            <a:r>
              <a:rPr lang="en-US" dirty="0" smtClean="0"/>
              <a:t>More </a:t>
            </a:r>
            <a:r>
              <a:rPr lang="en-US" b="1" dirty="0" smtClean="0"/>
              <a:t>partitions</a:t>
            </a:r>
            <a:r>
              <a:rPr lang="en-US" dirty="0" smtClean="0"/>
              <a:t> equals more documents and more space</a:t>
            </a:r>
          </a:p>
          <a:p>
            <a:r>
              <a:rPr lang="en-US" dirty="0" smtClean="0"/>
              <a:t>1 </a:t>
            </a:r>
            <a:r>
              <a:rPr lang="en-US" dirty="0"/>
              <a:t>replica + 1 partition = 1 search unit</a:t>
            </a:r>
          </a:p>
          <a:p>
            <a:r>
              <a:rPr lang="en-US" dirty="0"/>
              <a:t>6 replicas + 1 partition = (1 replica &amp; 1 partition) + 5 replicas = 6 search units</a:t>
            </a:r>
          </a:p>
          <a:p>
            <a:r>
              <a:rPr lang="en-US" dirty="0"/>
              <a:t>2 replicas + 2 partitions = (1 replica &amp; 1 partition) + (1 replica &amp; 1 partition) = 2 search units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78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82" name="Picture 10" descr="http://www.lampsplus.com/images/lampsplus-300x3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08" y="197129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i2.cdn.turner.com/dr/pga/sites/default/files/articles/Callway_Golf_Logo-640x36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840" y="2522046"/>
            <a:ext cx="2678539" cy="150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gigaompaidcontent.files.wordpress.com/2012/02/fox-interactive-media-logo-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084" y="2961072"/>
            <a:ext cx="2423664" cy="158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abcnewsradioonline.com/storage/news-images/052312_AmericanIdolLogoFox.jpg?__SQUARESPACE_CACHEVERSION=137474240996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677" y="4784725"/>
            <a:ext cx="2477711" cy="139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images.vcpost.com/data/images/full/10771/lightsail-education.jpg?w=59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17" y="3909606"/>
            <a:ext cx="2038687" cy="152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boulderlogic.com/wp-content/themes/boulderlogic2/images/logo-rackspac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293" y="4330808"/>
            <a:ext cx="16668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www.baileybanksandbiddle.com/og-content/themes/baileybanksandbiddle.com/images/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530" y="4085018"/>
            <a:ext cx="314325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Globalscap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846" y="5417243"/>
            <a:ext cx="3133725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upload.wikimedia.org/wikipedia/commons/thumb/c/c8/2_Ranger_Battalion_Shoulder_Sleeve_Insignia.svg/700px-2_Ranger_Battalion_Shoulder_Sleeve_Insignia.svg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64" y="5058808"/>
            <a:ext cx="2058308" cy="105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http://www.clear-measure.com/wp-content/uploads/2014/04/ClearMeasure-white-background-full-logo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94" y="368844"/>
            <a:ext cx="6992945" cy="174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724991" y="961557"/>
            <a:ext cx="4314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 We are hiring!!!</a:t>
            </a:r>
            <a:endParaRPr lang="en-US" sz="4000" b="1" dirty="0">
              <a:solidFill>
                <a:srgbClr val="C00000"/>
              </a:solidFill>
            </a:endParaRPr>
          </a:p>
        </p:txBody>
      </p:sp>
      <p:pic>
        <p:nvPicPr>
          <p:cNvPr id="3080" name="Picture 8" descr="http://247wallst.files.wordpress.com/2012/10/dell_logo-svg.png?w=400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7" y="2672043"/>
            <a:ext cx="1474442" cy="145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56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SDK yet!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RedDog.Search</a:t>
            </a:r>
            <a:endParaRPr lang="en-US" dirty="0" smtClean="0"/>
          </a:p>
          <a:p>
            <a:pPr lvl="1"/>
            <a:r>
              <a:rPr lang="en-US" dirty="0" smtClean="0"/>
              <a:t>Provided via </a:t>
            </a:r>
            <a:r>
              <a:rPr lang="en-US" dirty="0" err="1" smtClean="0"/>
              <a:t>Nuget</a:t>
            </a:r>
            <a:r>
              <a:rPr lang="en-US" dirty="0" smtClean="0"/>
              <a:t> and on GitHub</a:t>
            </a:r>
          </a:p>
          <a:p>
            <a:pPr lvl="1"/>
            <a:r>
              <a:rPr lang="en-US" dirty="0" smtClean="0"/>
              <a:t>Also all asynchronous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AdventureWorksCatalog</a:t>
            </a:r>
            <a:r>
              <a:rPr lang="en-US" dirty="0" smtClean="0"/>
              <a:t> – sample code</a:t>
            </a:r>
          </a:p>
          <a:p>
            <a:pPr lvl="1"/>
            <a:r>
              <a:rPr lang="en-US" dirty="0" smtClean="0"/>
              <a:t>Great example of composing </a:t>
            </a:r>
            <a:r>
              <a:rPr lang="en-US" dirty="0"/>
              <a:t>REST </a:t>
            </a:r>
            <a:r>
              <a:rPr lang="en-US" dirty="0" smtClean="0"/>
              <a:t>requests</a:t>
            </a:r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://azure.microsoft.com/en-us/documentation/articles/search-create-first-solution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9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Search is structured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search index has a predefined structure</a:t>
            </a:r>
          </a:p>
          <a:p>
            <a:r>
              <a:rPr lang="en-US" dirty="0" smtClean="0"/>
              <a:t>It is not dynamic</a:t>
            </a:r>
          </a:p>
          <a:p>
            <a:r>
              <a:rPr lang="en-US" dirty="0" smtClean="0"/>
              <a:t>Each field in the index has characteristics defined when created</a:t>
            </a:r>
          </a:p>
          <a:p>
            <a:pPr lvl="1"/>
            <a:r>
              <a:rPr lang="en-US" dirty="0" smtClean="0"/>
              <a:t>Filterable?</a:t>
            </a:r>
          </a:p>
          <a:p>
            <a:pPr lvl="1"/>
            <a:r>
              <a:rPr lang="en-US" dirty="0" smtClean="0"/>
              <a:t>Searchable?</a:t>
            </a:r>
          </a:p>
          <a:p>
            <a:pPr lvl="1"/>
            <a:r>
              <a:rPr lang="en-US" dirty="0" smtClean="0"/>
              <a:t>Faceted?</a:t>
            </a:r>
          </a:p>
          <a:p>
            <a:pPr lvl="1"/>
            <a:r>
              <a:rPr lang="en-US" dirty="0" smtClean="0"/>
              <a:t>Retrievable?</a:t>
            </a:r>
          </a:p>
          <a:p>
            <a:pPr lvl="1"/>
            <a:r>
              <a:rPr lang="en-US" dirty="0" smtClean="0"/>
              <a:t>Sortable?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94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Characteristics: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Required!</a:t>
            </a:r>
          </a:p>
          <a:p>
            <a:r>
              <a:rPr lang="en-US" dirty="0" smtClean="0"/>
              <a:t>Can only be on one field for the document</a:t>
            </a:r>
          </a:p>
          <a:p>
            <a:r>
              <a:rPr lang="en-US" dirty="0" smtClean="0"/>
              <a:t>Can be used to look up a document directly</a:t>
            </a:r>
          </a:p>
          <a:p>
            <a:pPr lvl="1"/>
            <a:r>
              <a:rPr lang="en-US" dirty="0" smtClean="0"/>
              <a:t>Update</a:t>
            </a:r>
          </a:p>
          <a:p>
            <a:pPr lvl="1"/>
            <a:r>
              <a:rPr lang="en-US" dirty="0" smtClean="0"/>
              <a:t>Delete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63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Characteristics: Searchable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Makes the field full-text-search-able</a:t>
            </a:r>
          </a:p>
          <a:p>
            <a:r>
              <a:rPr lang="en-US" dirty="0" smtClean="0"/>
              <a:t>Breaks the words of the field for indexing purposes</a:t>
            </a:r>
          </a:p>
          <a:p>
            <a:pPr lvl="1"/>
            <a:r>
              <a:rPr lang="en-US" dirty="0" smtClean="0"/>
              <a:t>“Big Red Jeep” will become separate components</a:t>
            </a:r>
          </a:p>
          <a:p>
            <a:r>
              <a:rPr lang="en-US" dirty="0" smtClean="0"/>
              <a:t>A search for “big”, “red”, “jeep”, or “big jeep” will hit this record</a:t>
            </a:r>
          </a:p>
          <a:p>
            <a:r>
              <a:rPr lang="en-US" dirty="0" smtClean="0"/>
              <a:t>Other field types are not searchable!</a:t>
            </a:r>
          </a:p>
          <a:p>
            <a:r>
              <a:rPr lang="en-US" dirty="0" smtClean="0"/>
              <a:t>Searchable fields cause bloat!</a:t>
            </a:r>
          </a:p>
          <a:p>
            <a:pPr lvl="1"/>
            <a:r>
              <a:rPr lang="en-US" dirty="0" smtClean="0"/>
              <a:t>Only make it searchable if it needs to 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87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Characteristics: </a:t>
            </a:r>
            <a:r>
              <a:rPr lang="en-US" dirty="0" smtClean="0"/>
              <a:t>Filterable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Doesn’t under go word breaking</a:t>
            </a:r>
          </a:p>
          <a:p>
            <a:r>
              <a:rPr lang="en-US" dirty="0" smtClean="0"/>
              <a:t>Exact matches only</a:t>
            </a:r>
          </a:p>
          <a:p>
            <a:r>
              <a:rPr lang="en-US" dirty="0" smtClean="0"/>
              <a:t>Only searches for “big red jeep” will hit a “big red jeep” record</a:t>
            </a:r>
          </a:p>
          <a:p>
            <a:r>
              <a:rPr lang="en-US" dirty="0" smtClean="0"/>
              <a:t>All fields are filterable by default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66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Characteristics: </a:t>
            </a:r>
            <a:r>
              <a:rPr lang="en-US" dirty="0" smtClean="0"/>
              <a:t>Sortable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default, results are sorted by score</a:t>
            </a:r>
          </a:p>
          <a:p>
            <a:r>
              <a:rPr lang="en-US" dirty="0" smtClean="0"/>
              <a:t>Strings are not sortable!</a:t>
            </a:r>
          </a:p>
          <a:p>
            <a:r>
              <a:rPr lang="en-US" dirty="0" smtClean="0"/>
              <a:t>All other types are sortable by default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34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Characteristics: </a:t>
            </a:r>
            <a:r>
              <a:rPr lang="en-US" dirty="0" err="1" smtClean="0"/>
              <a:t>Facetable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Geography points are not </a:t>
            </a:r>
            <a:r>
              <a:rPr lang="en-US" dirty="0" err="1" smtClean="0"/>
              <a:t>facetable</a:t>
            </a:r>
            <a:endParaRPr lang="en-US" dirty="0" smtClean="0"/>
          </a:p>
          <a:p>
            <a:r>
              <a:rPr lang="en-US" dirty="0" smtClean="0"/>
              <a:t>All other fields are </a:t>
            </a:r>
            <a:r>
              <a:rPr lang="en-US" dirty="0" err="1" smtClean="0"/>
              <a:t>facetable</a:t>
            </a:r>
            <a:r>
              <a:rPr lang="en-US" dirty="0" smtClean="0"/>
              <a:t> by default</a:t>
            </a:r>
          </a:p>
          <a:p>
            <a:r>
              <a:rPr lang="en-US" dirty="0" smtClean="0"/>
              <a:t>Used to rank records by other notions</a:t>
            </a:r>
          </a:p>
          <a:p>
            <a:pPr lvl="1"/>
            <a:r>
              <a:rPr lang="en-US" dirty="0" smtClean="0"/>
              <a:t>Jeeps that sold by this {dealer}</a:t>
            </a:r>
          </a:p>
          <a:p>
            <a:pPr lvl="1"/>
            <a:r>
              <a:rPr lang="en-US" dirty="0" smtClean="0"/>
              <a:t>Jeeps that are this {color}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40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Characteristics: Suggestions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for auto-complete</a:t>
            </a:r>
          </a:p>
          <a:p>
            <a:r>
              <a:rPr lang="en-US" dirty="0" smtClean="0"/>
              <a:t>Only for string or collection of string</a:t>
            </a:r>
          </a:p>
          <a:p>
            <a:r>
              <a:rPr lang="en-US" dirty="0" smtClean="0"/>
              <a:t>False by default</a:t>
            </a:r>
          </a:p>
          <a:p>
            <a:r>
              <a:rPr lang="en-US" dirty="0" smtClean="0"/>
              <a:t>Causes bloat in the index!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32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Characteristics: Retrievable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Allows the field to be returned in the search results</a:t>
            </a:r>
          </a:p>
          <a:p>
            <a:r>
              <a:rPr lang="en-US" dirty="0" smtClean="0"/>
              <a:t>Key fields must be retrievable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50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Characteristics: can be false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turning a feature on expands the index…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nly turn it one when you intend to use it!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fr-FR" dirty="0"/>
              <a:t>"</a:t>
            </a:r>
            <a:r>
              <a:rPr lang="fr-FR" dirty="0" err="1"/>
              <a:t>filterable</a:t>
            </a:r>
            <a:r>
              <a:rPr lang="fr-FR" dirty="0"/>
              <a:t>": false, "sortable": false, "</a:t>
            </a:r>
            <a:r>
              <a:rPr lang="fr-FR" dirty="0" err="1"/>
              <a:t>facetable</a:t>
            </a:r>
            <a:r>
              <a:rPr lang="fr-FR" dirty="0"/>
              <a:t>": false, "suggestions": </a:t>
            </a:r>
            <a:r>
              <a:rPr lang="fr-FR" dirty="0" smtClean="0"/>
              <a:t>false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338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Come join us at </a:t>
            </a:r>
            <a:r>
              <a:rPr lang="en-US" dirty="0" err="1" smtClean="0"/>
              <a:t>AzureAustin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http://www.meetup.com/AzureAustin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28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an index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100" y="1600200"/>
            <a:ext cx="122809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newIndex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.ListingsServiceIndexName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WithStringField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"Id"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opt =&gt;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opt.IsKey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IsRetrievable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WithStringField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"Color"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opt =&gt;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opt.IsSearchable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lvl="7"/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IsSortable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lvl="7"/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IsFilterable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lvl="7"/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IsRetrievable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lvl="7"/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IsFacetable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lvl="7"/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WithStringField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"Package"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opt =&gt;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opt.IsSearchable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lvl="7"/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IsFilterable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lvl="7"/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IsRetrievable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lvl="7"/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IsFacetable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     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index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managementClient.CreateIndexAsync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newIndex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73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 naming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 found this out the hard way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sz="2400" dirty="0" smtClean="0"/>
              <a:t>…index names must be all lower case, digits, or dashes – 128 character max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043" y="2627243"/>
            <a:ext cx="67056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25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Scoring Profiles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Gives you greater control over the results</a:t>
            </a:r>
          </a:p>
          <a:p>
            <a:r>
              <a:rPr lang="en-US" dirty="0" smtClean="0"/>
              <a:t>Control over boosting documents based on freshness</a:t>
            </a:r>
          </a:p>
          <a:p>
            <a:r>
              <a:rPr lang="en-US" dirty="0" smtClean="0"/>
              <a:t>Distance allows you to boost documents that are “closer” </a:t>
            </a:r>
          </a:p>
          <a:p>
            <a:pPr lvl="1"/>
            <a:r>
              <a:rPr lang="en-US" dirty="0" smtClean="0"/>
              <a:t>Based on geographic location</a:t>
            </a:r>
          </a:p>
          <a:p>
            <a:r>
              <a:rPr lang="en-US" dirty="0" smtClean="0"/>
              <a:t>Magnitude scoring alters ranking based on a range of values</a:t>
            </a:r>
          </a:p>
          <a:p>
            <a:pPr lvl="1"/>
            <a:r>
              <a:rPr lang="en-US" dirty="0" smtClean="0"/>
              <a:t>Highest rated</a:t>
            </a:r>
          </a:p>
          <a:p>
            <a:pPr lvl="1"/>
            <a:r>
              <a:rPr lang="en-US" dirty="0" smtClean="0"/>
              <a:t>Produces the highest margin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17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Interpolations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Slope at which boosting increases from range start to end</a:t>
            </a:r>
          </a:p>
          <a:p>
            <a:pPr lvl="1"/>
            <a:r>
              <a:rPr lang="en-US" dirty="0" smtClean="0"/>
              <a:t>Linear – constant decreasing amount</a:t>
            </a:r>
          </a:p>
          <a:p>
            <a:pPr lvl="2"/>
            <a:r>
              <a:rPr lang="en-US" dirty="0" smtClean="0"/>
              <a:t>Default</a:t>
            </a:r>
          </a:p>
          <a:p>
            <a:pPr lvl="1"/>
            <a:r>
              <a:rPr lang="en-US" dirty="0" smtClean="0"/>
              <a:t>Constant – constant boost is applied</a:t>
            </a:r>
          </a:p>
          <a:p>
            <a:pPr lvl="1"/>
            <a:r>
              <a:rPr lang="en-US" dirty="0" smtClean="0"/>
              <a:t>Quadratic – slow to fast boost drop off</a:t>
            </a:r>
          </a:p>
          <a:p>
            <a:pPr lvl="1"/>
            <a:r>
              <a:rPr lang="en-US" dirty="0" smtClean="0"/>
              <a:t>Logarithmic – fast to slow boost drop off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64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Interpolations</a:t>
            </a:r>
            <a:endParaRPr lang="en-US" dirty="0"/>
          </a:p>
        </p:txBody>
      </p:sp>
      <p:pic>
        <p:nvPicPr>
          <p:cNvPr id="1026" name="Picture 2" descr="Constant, linear, quadratic, log10 lines on graph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238" y="1327932"/>
            <a:ext cx="9416374" cy="5383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37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 scoring profile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39754"/>
          </a:xfrm>
        </p:spPr>
        <p:txBody>
          <a:bodyPr/>
          <a:lstStyle/>
          <a:p>
            <a:r>
              <a:rPr lang="en-US" dirty="0" smtClean="0"/>
              <a:t>Can be added to the index at any time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898918"/>
            <a:ext cx="9512030" cy="78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ScoringProfile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sp.Name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ByTypeAndPackage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sp.Text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ScoringProfileText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sp.Text.Weights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Dictionary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sp.Text.Weights.Add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"Type"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1.5);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sp.Text.Weights.Add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"Package"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1.5);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newIndex.ScoringProfiles.Add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99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data to the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84111"/>
          </a:xfrm>
        </p:spPr>
        <p:txBody>
          <a:bodyPr/>
          <a:lstStyle/>
          <a:p>
            <a:r>
              <a:rPr lang="en-US" dirty="0" smtClean="0"/>
              <a:t>Need to map your object to your index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199" y="2644673"/>
            <a:ext cx="1095172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op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IndexOperation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IndexOperationType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.Upload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"Id"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l.Id.ToString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WithProperty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"Color"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l.Color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WithProperty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"Options"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flatOptions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WithProperty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"Package"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l.Package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WithProperty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"Type"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WithProperty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"Image"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l.Image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operations.Add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(op);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198" y="5168318"/>
            <a:ext cx="109517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result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managementClient.PopulateAsync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.ListingsServiceIndexName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operations.ToArray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93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previous code was a batch operation</a:t>
            </a:r>
          </a:p>
          <a:p>
            <a:r>
              <a:rPr lang="en-US" dirty="0" smtClean="0"/>
              <a:t>You can batch up to 1000 “operations” in one call</a:t>
            </a:r>
          </a:p>
          <a:p>
            <a:r>
              <a:rPr lang="en-US" dirty="0" smtClean="0"/>
              <a:t>Can be any operation in the batch</a:t>
            </a:r>
          </a:p>
          <a:p>
            <a:pPr lvl="1"/>
            <a:r>
              <a:rPr lang="en-US" dirty="0" smtClean="0"/>
              <a:t>Adds</a:t>
            </a:r>
          </a:p>
          <a:p>
            <a:pPr lvl="1"/>
            <a:r>
              <a:rPr lang="en-US" dirty="0" smtClean="0"/>
              <a:t>Deletes</a:t>
            </a:r>
          </a:p>
          <a:p>
            <a:pPr lvl="1"/>
            <a:r>
              <a:rPr lang="en-US" dirty="0" smtClean="0"/>
              <a:t>Updates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07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Querying the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51039"/>
          </a:xfrm>
        </p:spPr>
        <p:txBody>
          <a:bodyPr>
            <a:normAutofit/>
          </a:bodyPr>
          <a:lstStyle/>
          <a:p>
            <a:r>
              <a:rPr lang="en-US" dirty="0" smtClean="0"/>
              <a:t>Have to specify what fields you want returned</a:t>
            </a:r>
          </a:p>
          <a:p>
            <a:r>
              <a:rPr lang="en-US" dirty="0" smtClean="0"/>
              <a:t>Can only output retrievable fields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3381083"/>
            <a:ext cx="1219200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conn =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ApiConnection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.Create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.ListingsServiceUrl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.ListingsServiceKey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queryClient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IndexQueryClient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(conn);</a:t>
            </a:r>
          </a:p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query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SearchQuery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(search)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.Count(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.Select(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Id,Color,Options,Type,Package,Image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OrderBy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"Color"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searchResults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queryClient.SearchAsync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.ListingsServiceIndexName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query);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46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on Azure Search?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20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 smtClean="0"/>
              <a:t>DocumentDB</a:t>
            </a:r>
            <a:endParaRPr lang="en-US" dirty="0" smtClean="0"/>
          </a:p>
          <a:p>
            <a:r>
              <a:rPr lang="en-US" dirty="0" smtClean="0"/>
              <a:t>Azure Search</a:t>
            </a:r>
          </a:p>
          <a:p>
            <a:r>
              <a:rPr lang="en-US" dirty="0" smtClean="0"/>
              <a:t>Where might you use each?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45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Where might I use them?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1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is NoSQL better than 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Unstructured data</a:t>
            </a:r>
          </a:p>
          <a:p>
            <a:r>
              <a:rPr lang="en-US" dirty="0" smtClean="0"/>
              <a:t>Favors data that is immediately related</a:t>
            </a:r>
          </a:p>
          <a:p>
            <a:r>
              <a:rPr lang="en-US" dirty="0" smtClean="0"/>
              <a:t>Need easy scaling options – distributed by default (add nodes)</a:t>
            </a:r>
          </a:p>
          <a:p>
            <a:r>
              <a:rPr lang="en-US" dirty="0" smtClean="0"/>
              <a:t>When you don’t need transactions across collections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24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not to use NoSQL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do heavy joins across collections</a:t>
            </a:r>
          </a:p>
          <a:p>
            <a:r>
              <a:rPr lang="en-US" dirty="0" smtClean="0"/>
              <a:t>When many to many query depth is unknown</a:t>
            </a:r>
          </a:p>
          <a:p>
            <a:pPr lvl="1"/>
            <a:r>
              <a:rPr lang="en-US" dirty="0" smtClean="0"/>
              <a:t>User has a collection of users (friends) which have a collection of users</a:t>
            </a:r>
          </a:p>
        </p:txBody>
      </p:sp>
    </p:spTree>
    <p:extLst>
      <p:ext uri="{BB962C8B-B14F-4D97-AF65-F5344CB8AC3E}">
        <p14:creationId xmlns:p14="http://schemas.microsoft.com/office/powerpoint/2010/main" val="66632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an easy way to score results</a:t>
            </a:r>
          </a:p>
          <a:p>
            <a:r>
              <a:rPr lang="en-US" dirty="0" smtClean="0"/>
              <a:t>Fuzzy searching is easy</a:t>
            </a:r>
          </a:p>
          <a:p>
            <a:r>
              <a:rPr lang="en-US" dirty="0"/>
              <a:t>F</a:t>
            </a:r>
            <a:r>
              <a:rPr lang="en-US" dirty="0" smtClean="0"/>
              <a:t>inely control results around business rules</a:t>
            </a:r>
          </a:p>
          <a:p>
            <a:r>
              <a:rPr lang="en-US" dirty="0" smtClean="0"/>
              <a:t>Ability to boost newer results</a:t>
            </a:r>
          </a:p>
          <a:p>
            <a:r>
              <a:rPr lang="en-US" dirty="0" smtClean="0"/>
              <a:t>Built around distributed first (over SOLR, others)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79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does it fit?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9061759"/>
              </p:ext>
            </p:extLst>
          </p:nvPr>
        </p:nvGraphicFramePr>
        <p:xfrm>
          <a:off x="2463800" y="-64661"/>
          <a:ext cx="9770801" cy="7554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" name="Visio" r:id="rId3" imgW="10077635" imgH="7791614" progId="Visio.Drawing.15">
                  <p:link updateAutomatic="1"/>
                </p:oleObj>
              </mc:Choice>
              <mc:Fallback>
                <p:oleObj name="Visio" r:id="rId3" imgW="10077635" imgH="7791614" progId="Visio.Drawing.15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63800" y="-64661"/>
                        <a:ext cx="9770801" cy="75548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596900" y="4978400"/>
            <a:ext cx="1625600" cy="5207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NOSQL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6900" y="5753100"/>
            <a:ext cx="1625600" cy="5207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9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questions on </a:t>
            </a:r>
            <a:r>
              <a:rPr lang="en-US" smtClean="0"/>
              <a:t>where they fit?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20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99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 are here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github.com/asiemer/AzureJeeps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You can find me here:</a:t>
            </a:r>
          </a:p>
          <a:p>
            <a:pPr lvl="1"/>
            <a:r>
              <a:rPr lang="en-US" dirty="0" smtClean="0">
                <a:hlinkClick r:id="rId3"/>
              </a:rPr>
              <a:t>http://www.andrewsiemer.com</a:t>
            </a:r>
            <a:endParaRPr lang="en-US" dirty="0" smtClean="0"/>
          </a:p>
          <a:p>
            <a:pPr lvl="1"/>
            <a:r>
              <a:rPr lang="en-US" dirty="0" smtClean="0">
                <a:hlinkClick r:id="rId4"/>
              </a:rPr>
              <a:t>http://www.siemerforhire.com</a:t>
            </a: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http://about.me/AndrewSiemer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>
                <a:hlinkClick r:id="rId6"/>
              </a:rPr>
              <a:t>andrew@clear-measure.com</a:t>
            </a:r>
            <a:endParaRPr lang="en-US" dirty="0" smtClean="0"/>
          </a:p>
          <a:p>
            <a:pPr lvl="1"/>
            <a:r>
              <a:rPr lang="en-US" dirty="0" smtClean="0"/>
              <a:t>@asiemer</a:t>
            </a:r>
            <a:br>
              <a:rPr lang="en-US" dirty="0" smtClean="0"/>
            </a:br>
            <a:endParaRPr lang="en-US" dirty="0"/>
          </a:p>
          <a:p>
            <a:r>
              <a:rPr lang="en-US" dirty="0" smtClean="0"/>
              <a:t>Come see us at </a:t>
            </a:r>
            <a:r>
              <a:rPr lang="en-US" dirty="0" err="1" smtClean="0"/>
              <a:t>AzureAustin</a:t>
            </a:r>
            <a:endParaRPr lang="en-US" dirty="0" smtClean="0"/>
          </a:p>
          <a:p>
            <a:pPr lvl="1"/>
            <a:r>
              <a:rPr lang="en-US" dirty="0" smtClean="0">
                <a:hlinkClick r:id="rId7"/>
              </a:rPr>
              <a:t>http://www.meetup.com/AzureAustin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315200" y="150743"/>
            <a:ext cx="431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FF0000"/>
                </a:solidFill>
              </a:rPr>
              <a:t>Clear Measure is hiring!</a:t>
            </a:r>
            <a:endParaRPr 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7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05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0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DocumentDB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3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1837</TotalTime>
  <Words>1824</Words>
  <Application>Microsoft Office PowerPoint</Application>
  <PresentationFormat>Widescreen</PresentationFormat>
  <Paragraphs>400</Paragraphs>
  <Slides>76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Links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4" baseType="lpstr">
      <vt:lpstr>Arial</vt:lpstr>
      <vt:lpstr>Calibri</vt:lpstr>
      <vt:lpstr>Calibri Light</vt:lpstr>
      <vt:lpstr>Consolas</vt:lpstr>
      <vt:lpstr>Courier New</vt:lpstr>
      <vt:lpstr>Wingdings</vt:lpstr>
      <vt:lpstr>Office Theme</vt:lpstr>
      <vt:lpstr>C:\Projects\Personal\AzureJeeps\docs\Drawings.vsdx</vt:lpstr>
      <vt:lpstr>Test driving Azure Search and DocumentDB</vt:lpstr>
      <vt:lpstr>PowerPoint Presentation</vt:lpstr>
      <vt:lpstr>Andrew Siemer</vt:lpstr>
      <vt:lpstr>PowerPoint Presentation</vt:lpstr>
      <vt:lpstr>PowerPoint Presentation</vt:lpstr>
      <vt:lpstr>Come join us at AzureAustin</vt:lpstr>
      <vt:lpstr>Introduction</vt:lpstr>
      <vt:lpstr>PowerPoint Presentation</vt:lpstr>
      <vt:lpstr>DocumentDB</vt:lpstr>
      <vt:lpstr>How to set up DocumentDB</vt:lpstr>
      <vt:lpstr>Let’s create a new Document DB</vt:lpstr>
      <vt:lpstr>DocumentDB high points</vt:lpstr>
      <vt:lpstr>Elastic SSD</vt:lpstr>
      <vt:lpstr>Automatic Indexing</vt:lpstr>
      <vt:lpstr>Document Explorer</vt:lpstr>
      <vt:lpstr>…not that useful yet</vt:lpstr>
      <vt:lpstr>PowerPoint Presentation</vt:lpstr>
      <vt:lpstr>Understanding the DocumentDB structure</vt:lpstr>
      <vt:lpstr>Structure: Database</vt:lpstr>
      <vt:lpstr>Structure: Media</vt:lpstr>
      <vt:lpstr>Structure: User</vt:lpstr>
      <vt:lpstr>Structure: Permission</vt:lpstr>
      <vt:lpstr>Structure: Collection</vt:lpstr>
      <vt:lpstr>Structure: Document</vt:lpstr>
      <vt:lpstr>Structure: Attachment</vt:lpstr>
      <vt:lpstr>Structure: Stored Procedure</vt:lpstr>
      <vt:lpstr>PowerPoint Presentation</vt:lpstr>
      <vt:lpstr>Structure: Triggers</vt:lpstr>
      <vt:lpstr>Structure: UDF</vt:lpstr>
      <vt:lpstr>PowerPoint Presentation</vt:lpstr>
      <vt:lpstr>Create a document store</vt:lpstr>
      <vt:lpstr>Adding data</vt:lpstr>
      <vt:lpstr>Batch operations</vt:lpstr>
      <vt:lpstr>Querying</vt:lpstr>
      <vt:lpstr>Querying: Simple</vt:lpstr>
      <vt:lpstr>Querying: More complex</vt:lpstr>
      <vt:lpstr>REST API</vt:lpstr>
      <vt:lpstr>Interactive query demo online</vt:lpstr>
      <vt:lpstr>PowerPoint Presentation</vt:lpstr>
      <vt:lpstr>Quick questions on Document DB?</vt:lpstr>
      <vt:lpstr>Azure Search</vt:lpstr>
      <vt:lpstr>What is search?</vt:lpstr>
      <vt:lpstr>What is search?</vt:lpstr>
      <vt:lpstr>What is Azure Search Preview?</vt:lpstr>
      <vt:lpstr>Concerns with the preview? </vt:lpstr>
      <vt:lpstr>Setting up Azure Search</vt:lpstr>
      <vt:lpstr>Azure Search Options</vt:lpstr>
      <vt:lpstr>Quick specs</vt:lpstr>
      <vt:lpstr>Understanding “units”</vt:lpstr>
      <vt:lpstr>No SDK yet!</vt:lpstr>
      <vt:lpstr>Azure Search is structured</vt:lpstr>
      <vt:lpstr>Field Characteristics: Key</vt:lpstr>
      <vt:lpstr>Field Characteristics: Searchable</vt:lpstr>
      <vt:lpstr>Field Characteristics: Filterable</vt:lpstr>
      <vt:lpstr>Field Characteristics: Sortable</vt:lpstr>
      <vt:lpstr>Field Characteristics: Facetable</vt:lpstr>
      <vt:lpstr>Field Characteristics: Suggestions</vt:lpstr>
      <vt:lpstr>Field Characteristics: Retrievable</vt:lpstr>
      <vt:lpstr>Field Characteristics: can be false</vt:lpstr>
      <vt:lpstr>Creating an index</vt:lpstr>
      <vt:lpstr>Index naming</vt:lpstr>
      <vt:lpstr>Scoring Profiles</vt:lpstr>
      <vt:lpstr>Interpolations</vt:lpstr>
      <vt:lpstr>Interpolations</vt:lpstr>
      <vt:lpstr>Adding a scoring profile</vt:lpstr>
      <vt:lpstr>Adding data to the index</vt:lpstr>
      <vt:lpstr>Batch operations</vt:lpstr>
      <vt:lpstr>Querying the index</vt:lpstr>
      <vt:lpstr>Questions on Azure Search?</vt:lpstr>
      <vt:lpstr>Where might I use them?</vt:lpstr>
      <vt:lpstr>When is NoSQL better than N</vt:lpstr>
      <vt:lpstr>When not to use NoSQL</vt:lpstr>
      <vt:lpstr>When to use search</vt:lpstr>
      <vt:lpstr>Where does it fit?</vt:lpstr>
      <vt:lpstr>Any questions on where they fit?</vt:lpstr>
      <vt:lpstr>Thank you!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Andrew Siemer</dc:title>
  <dc:creator>Andrew Siemer</dc:creator>
  <cp:lastModifiedBy>Andrew Siemer</cp:lastModifiedBy>
  <cp:revision>120</cp:revision>
  <dcterms:created xsi:type="dcterms:W3CDTF">2014-09-16T19:17:06Z</dcterms:created>
  <dcterms:modified xsi:type="dcterms:W3CDTF">2014-10-18T14:24:00Z</dcterms:modified>
</cp:coreProperties>
</file>